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407" r:id="rId2"/>
    <p:sldId id="416" r:id="rId3"/>
    <p:sldId id="420" r:id="rId4"/>
    <p:sldId id="424" r:id="rId5"/>
    <p:sldId id="422" r:id="rId6"/>
  </p:sldIdLst>
  <p:sldSz cx="10693400" cy="7562850"/>
  <p:notesSz cx="10693400" cy="7562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3478" autoAdjust="0"/>
  </p:normalViewPr>
  <p:slideViewPr>
    <p:cSldViewPr>
      <p:cViewPr>
        <p:scale>
          <a:sx n="73" d="100"/>
          <a:sy n="73" d="100"/>
        </p:scale>
        <p:origin x="-720" y="234"/>
      </p:cViewPr>
      <p:guideLst>
        <p:guide orient="horz" pos="2382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3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&lt;заголовок&gt;</a:t>
            </a:r>
          </a:p>
        </p:txBody>
      </p:sp>
      <p:sp>
        <p:nvSpPr>
          <p:cNvPr id="3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&lt;дата/время&gt;</a:t>
            </a:r>
          </a:p>
        </p:txBody>
      </p:sp>
      <p:sp>
        <p:nvSpPr>
          <p:cNvPr id="3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&lt;нижний колонтитул&gt;</a:t>
            </a:r>
          </a:p>
        </p:txBody>
      </p:sp>
      <p:sp>
        <p:nvSpPr>
          <p:cNvPr id="4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B83C9B64-C3C0-45ED-B442-8DC92A03FA09}" type="slidenum"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‹#›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76330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341688" y="566738"/>
            <a:ext cx="4010025" cy="2836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3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962352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34600" y="4060440"/>
            <a:ext cx="962352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465880" y="176940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465880" y="406044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34600" y="406044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962352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534600" y="1769400"/>
            <a:ext cx="962352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Рисунок 33"/>
          <p:cNvPicPr/>
          <p:nvPr/>
        </p:nvPicPr>
        <p:blipFill>
          <a:blip r:embed="rId2"/>
          <a:stretch/>
        </p:blipFill>
        <p:spPr>
          <a:xfrm>
            <a:off x="2597760" y="1769040"/>
            <a:ext cx="5496840" cy="4385880"/>
          </a:xfrm>
          <a:prstGeom prst="rect">
            <a:avLst/>
          </a:prstGeom>
          <a:ln>
            <a:noFill/>
          </a:ln>
        </p:spPr>
      </p:pic>
      <p:pic>
        <p:nvPicPr>
          <p:cNvPr id="35" name="Рисунок 34"/>
          <p:cNvPicPr/>
          <p:nvPr/>
        </p:nvPicPr>
        <p:blipFill>
          <a:blip r:embed="rId2"/>
          <a:stretch/>
        </p:blipFill>
        <p:spPr>
          <a:xfrm>
            <a:off x="2597760" y="1769040"/>
            <a:ext cx="5496840" cy="4385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34600" y="1769400"/>
            <a:ext cx="9623520" cy="4385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962352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4696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465880" y="1769400"/>
            <a:ext cx="4696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34600" y="301680"/>
            <a:ext cx="9623520" cy="5853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34600" y="406044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465880" y="1769400"/>
            <a:ext cx="4696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4696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465880" y="176940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465880" y="406044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465880" y="176940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34600" y="4060440"/>
            <a:ext cx="962352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9623520" cy="43858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46106" y="566715"/>
            <a:ext cx="88867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+mj-lt"/>
              </a:rPr>
              <a:t>                             </a:t>
            </a:r>
            <a:r>
              <a:rPr lang="ru-RU" sz="1600" spc="46" dirty="0" smtClean="0">
                <a:solidFill>
                  <a:srgbClr val="F34840"/>
                </a:solidFill>
                <a:latin typeface="+mj-lt"/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spc="46" dirty="0" smtClean="0">
              <a:solidFill>
                <a:srgbClr val="F34840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46039" y="1495409"/>
            <a:ext cx="993976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/>
              <a:t> </a:t>
            </a:r>
            <a:endParaRPr lang="ru-RU" sz="4000" b="1" dirty="0"/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Муниципальный проект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«Моя </a:t>
            </a:r>
            <a:r>
              <a:rPr lang="ru-RU" sz="3200" b="1" dirty="0">
                <a:solidFill>
                  <a:srgbClr val="C00000"/>
                </a:solidFill>
              </a:rPr>
              <a:t>будущая </a:t>
            </a:r>
            <a:r>
              <a:rPr lang="ru-RU" sz="3200" b="1" dirty="0" smtClean="0">
                <a:solidFill>
                  <a:srgbClr val="C00000"/>
                </a:solidFill>
              </a:rPr>
              <a:t>профессия</a:t>
            </a:r>
            <a:r>
              <a:rPr lang="ru-RU" sz="3200" b="1" dirty="0" smtClean="0">
                <a:solidFill>
                  <a:srgbClr val="C00000"/>
                </a:solidFill>
              </a:rPr>
              <a:t>»,</a:t>
            </a:r>
            <a:endParaRPr lang="ru-RU" sz="3200" b="1" dirty="0">
              <a:solidFill>
                <a:srgbClr val="C0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реализуемый </a:t>
            </a:r>
            <a:r>
              <a:rPr lang="ru-RU" sz="2400" b="1" dirty="0">
                <a:solidFill>
                  <a:srgbClr val="C00000"/>
                </a:solidFill>
              </a:rPr>
              <a:t>на территории Старорусского, 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400" b="1" dirty="0" err="1" smtClean="0">
                <a:solidFill>
                  <a:srgbClr val="C00000"/>
                </a:solidFill>
              </a:rPr>
              <a:t>Парфинского</a:t>
            </a:r>
            <a:r>
              <a:rPr lang="ru-RU" sz="2400" b="1" dirty="0">
                <a:solidFill>
                  <a:srgbClr val="C00000"/>
                </a:solidFill>
              </a:rPr>
              <a:t>, </a:t>
            </a:r>
            <a:r>
              <a:rPr lang="ru-RU" sz="2400" b="1" dirty="0" err="1">
                <a:solidFill>
                  <a:srgbClr val="C00000"/>
                </a:solidFill>
              </a:rPr>
              <a:t>Волотовского</a:t>
            </a:r>
            <a:r>
              <a:rPr lang="ru-RU" sz="2400" b="1" dirty="0">
                <a:solidFill>
                  <a:srgbClr val="C00000"/>
                </a:solidFill>
              </a:rPr>
              <a:t>, </a:t>
            </a:r>
            <a:r>
              <a:rPr lang="ru-RU" sz="2400" b="1" dirty="0" smtClean="0">
                <a:solidFill>
                  <a:srgbClr val="C00000"/>
                </a:solidFill>
              </a:rPr>
              <a:t>Холмского, </a:t>
            </a:r>
          </a:p>
          <a:p>
            <a:pPr algn="ctr"/>
            <a:r>
              <a:rPr lang="ru-RU" sz="2400" b="1" dirty="0" err="1" smtClean="0">
                <a:solidFill>
                  <a:srgbClr val="C00000"/>
                </a:solidFill>
              </a:rPr>
              <a:t>Поддорского</a:t>
            </a:r>
            <a:r>
              <a:rPr lang="ru-RU" sz="2400" b="1" dirty="0" smtClean="0">
                <a:solidFill>
                  <a:srgbClr val="C00000"/>
                </a:solidFill>
              </a:rPr>
              <a:t> районов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46238" y="5853127"/>
            <a:ext cx="818098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Руководитель проекта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Наталья </a:t>
            </a:r>
            <a:r>
              <a:rPr lang="ru-RU" sz="14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Н</a:t>
            </a:r>
            <a:r>
              <a:rPr lang="ru-RU" sz="1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иколаевна Матвеева, председатель Комитета образования, спорта и молодежной политики Администрации </a:t>
            </a:r>
            <a:r>
              <a:rPr lang="ru-RU" sz="1400" b="1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Парфинского</a:t>
            </a:r>
            <a:r>
              <a:rPr lang="ru-RU" sz="1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муниципального района</a:t>
            </a:r>
            <a:endParaRPr lang="ru-RU" sz="14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74866" y="638153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j-lt"/>
              </a:rPr>
              <a:t>                              </a:t>
            </a:r>
            <a:endParaRPr lang="ru-RU" dirty="0">
              <a:solidFill>
                <a:srgbClr val="C00000"/>
              </a:solidFill>
              <a:latin typeface="+mj-lt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346040" y="138087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0</a:t>
            </a:r>
            <a:r>
              <a:rPr lang="ru-RU" sz="5000" dirty="0">
                <a:solidFill>
                  <a:srgbClr val="FF0000"/>
                </a:solidFill>
                <a:latin typeface="+mj-lt"/>
              </a:rPr>
              <a:t>2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46039" y="995343"/>
            <a:ext cx="99397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>
                <a:solidFill>
                  <a:srgbClr val="FF0000"/>
                </a:solidFill>
              </a:rPr>
              <a:t>«Моя будущая профессия»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19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2703494" y="566715"/>
            <a:ext cx="74295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46039" y="2457716"/>
            <a:ext cx="40370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Организация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профориентационной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работы и получение профессионального образования  обучающимися  общеобразовательных организаций кластера «Старорусский»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31514" y="1910084"/>
            <a:ext cx="2773020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ЦЕЛЬ</a:t>
            </a:r>
            <a:endParaRPr lang="ru-RU" b="1" dirty="0">
              <a:solidFill>
                <a:srgbClr val="FF0000"/>
              </a:solidFill>
              <a:latin typeface="Calibri" pitchFamily="34" charset="0"/>
            </a:endParaRPr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435405"/>
              </p:ext>
            </p:extLst>
          </p:nvPr>
        </p:nvGraphicFramePr>
        <p:xfrm>
          <a:off x="4383136" y="1889760"/>
          <a:ext cx="6004124" cy="26517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1586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6237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8305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46420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ru-RU" sz="13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ПОКАЗАТЕЛИ ПРОЕКТА</a:t>
                      </a:r>
                      <a:endParaRPr lang="ru-RU" sz="13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2019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2025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58037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ru-RU" sz="13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Доля обучающихся с ограниченными возможностями здоровья общеобразовательных организаций,</a:t>
                      </a:r>
                    </a:p>
                    <a:p>
                      <a:pPr marL="0" algn="l" defTabSz="457200" rtl="0" eaLnBrk="1" latinLnBrk="0" hangingPunct="1"/>
                      <a:r>
                        <a:rPr lang="ru-RU" sz="13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прошедших обучение по программам профессионального обучения «Швея» и «Столяр» от общего числа выпускников с ОВЗ, %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0</a:t>
                      </a:r>
                      <a:endParaRPr lang="ru-RU" sz="13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15</a:t>
                      </a:r>
                      <a:endParaRPr lang="ru-RU" sz="13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5222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Доля выпускников общеобразовательных организаций, получивших свидетельство о профессии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от общего числа выпускников </a:t>
                      </a:r>
                      <a:endParaRPr lang="ru-RU" sz="1300" b="1" kern="1200" dirty="0" smtClean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0</a:t>
                      </a:r>
                      <a:endParaRPr lang="ru-RU" sz="13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15</a:t>
                      </a:r>
                      <a:endParaRPr lang="ru-RU" sz="13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560882" y="4995871"/>
            <a:ext cx="561881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2060"/>
                </a:solidFill>
              </a:rPr>
              <a:t>П</a:t>
            </a:r>
            <a:r>
              <a:rPr lang="ru-RU" sz="1600" b="1" dirty="0" smtClean="0">
                <a:solidFill>
                  <a:srgbClr val="002060"/>
                </a:solidFill>
              </a:rPr>
              <a:t>роект  позволит </a:t>
            </a:r>
            <a:r>
              <a:rPr lang="ru-RU" sz="1600" b="1" dirty="0">
                <a:solidFill>
                  <a:srgbClr val="002060"/>
                </a:solidFill>
              </a:rPr>
              <a:t>объединить образовательные организации общего и профессионального образования,  </a:t>
            </a:r>
            <a:r>
              <a:rPr lang="ru-RU" sz="1600" b="1" dirty="0" smtClean="0">
                <a:solidFill>
                  <a:srgbClr val="002060"/>
                </a:solidFill>
              </a:rPr>
              <a:t>родителей, работодателей в реализацию </a:t>
            </a:r>
            <a:r>
              <a:rPr lang="ru-RU" sz="1600" b="1" dirty="0">
                <a:solidFill>
                  <a:srgbClr val="002060"/>
                </a:solidFill>
              </a:rPr>
              <a:t>системной, целенаправленной работы по профессиональному обучению выпускников общего образования и способствовать их успешной социализации</a:t>
            </a:r>
            <a:endParaRPr lang="ru-RU" sz="1600" b="1" dirty="0">
              <a:solidFill>
                <a:srgbClr val="C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62" y="4573513"/>
            <a:ext cx="3536221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280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74866" y="638153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j-lt"/>
              </a:rPr>
              <a:t>                              </a:t>
            </a:r>
            <a:endParaRPr lang="ru-RU" dirty="0">
              <a:solidFill>
                <a:srgbClr val="C00000"/>
              </a:solidFill>
              <a:latin typeface="+mj-lt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346040" y="138087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0</a:t>
            </a:r>
            <a:r>
              <a:rPr lang="ru-RU" sz="5000" dirty="0" smtClean="0">
                <a:solidFill>
                  <a:srgbClr val="FF0000"/>
                </a:solidFill>
                <a:latin typeface="+mj-lt"/>
              </a:rPr>
              <a:t>3</a:t>
            </a:r>
            <a:endParaRPr lang="ru-RU" sz="5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6039" y="995343"/>
            <a:ext cx="99397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solidFill>
                  <a:srgbClr val="FF0000"/>
                </a:solidFill>
              </a:rPr>
              <a:t>Мероприятия проекта «Моя </a:t>
            </a:r>
            <a:r>
              <a:rPr lang="ru-RU" sz="2800" b="1" dirty="0">
                <a:solidFill>
                  <a:srgbClr val="FF0000"/>
                </a:solidFill>
              </a:rPr>
              <a:t>будущая профессия»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19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2703494" y="566715"/>
            <a:ext cx="74295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631792" y="1924037"/>
            <a:ext cx="921550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-285750"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FF0000"/>
                </a:solidFill>
              </a:rPr>
              <a:t>Организация сетевого взаимодействия по профессиональному обучению на базе СПО школьников 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03230" y="2709855"/>
            <a:ext cx="46434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Договор  от 21.10.2019 года «О сетевом взаимодействии и  сотрудничестве  в области опережающей  профессиональной подготовки кадров»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ОГБПОУ «Новгородский строительный колледж»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918204" y="2781293"/>
            <a:ext cx="39290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Договор  от 21.10.2019 года «О сетевом взаимодействии и сотрудничестве» 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 Старорусским политехническим колледжем (филиалом)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НовГУ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46106" y="3995739"/>
            <a:ext cx="9144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FF0000"/>
                </a:solidFill>
              </a:rPr>
              <a:t>Организация встречи преподавателей колледжа с родителями и обучающимися школ </a:t>
            </a:r>
            <a:endParaRPr lang="ru-RU" sz="16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TTN\Downloads\собрание в Поддорье (1).jpg"/>
          <p:cNvPicPr>
            <a:picLocks noChangeAspect="1" noChangeArrowheads="1"/>
          </p:cNvPicPr>
          <p:nvPr/>
        </p:nvPicPr>
        <p:blipFill>
          <a:blip r:embed="rId4"/>
          <a:srcRect t="4505"/>
          <a:stretch>
            <a:fillRect/>
          </a:stretch>
        </p:blipFill>
        <p:spPr bwMode="auto">
          <a:xfrm>
            <a:off x="4203692" y="4638681"/>
            <a:ext cx="2952384" cy="1585908"/>
          </a:xfrm>
          <a:prstGeom prst="rect">
            <a:avLst/>
          </a:prstGeom>
          <a:noFill/>
        </p:spPr>
      </p:pic>
      <p:pic>
        <p:nvPicPr>
          <p:cNvPr id="1027" name="Picture 3" descr="C:\Users\TTN\Downloads\род собрания в Холме.jpg"/>
          <p:cNvPicPr>
            <a:picLocks noChangeAspect="1" noChangeArrowheads="1"/>
          </p:cNvPicPr>
          <p:nvPr/>
        </p:nvPicPr>
        <p:blipFill>
          <a:blip r:embed="rId5" cstate="print"/>
          <a:srcRect t="14309" b="16533"/>
          <a:stretch>
            <a:fillRect/>
          </a:stretch>
        </p:blipFill>
        <p:spPr bwMode="auto">
          <a:xfrm>
            <a:off x="846106" y="4638681"/>
            <a:ext cx="2857520" cy="1571635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4132254" y="6424631"/>
            <a:ext cx="28575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с.Поддорье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561278" y="6424631"/>
            <a:ext cx="250033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п.Парфино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46106" y="6424631"/>
            <a:ext cx="271464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г.Холм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" name="Picture 2" descr="C:\Users\TTN\Desktop\y_7vtGt7NoY.jpg"/>
          <p:cNvPicPr>
            <a:picLocks noChangeAspect="1" noChangeArrowheads="1"/>
          </p:cNvPicPr>
          <p:nvPr/>
        </p:nvPicPr>
        <p:blipFill>
          <a:blip r:embed="rId6" cstate="print">
            <a:lum bright="10000" contrast="20000"/>
          </a:blip>
          <a:srcRect t="13563"/>
          <a:stretch>
            <a:fillRect/>
          </a:stretch>
        </p:blipFill>
        <p:spPr bwMode="auto">
          <a:xfrm>
            <a:off x="7561278" y="4638681"/>
            <a:ext cx="2571768" cy="15716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2926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74866" y="638153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j-lt"/>
              </a:rPr>
              <a:t>                              </a:t>
            </a:r>
            <a:endParaRPr lang="ru-RU" dirty="0">
              <a:solidFill>
                <a:srgbClr val="C00000"/>
              </a:solidFill>
              <a:latin typeface="+mj-lt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346040" y="138087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0</a:t>
            </a:r>
            <a:r>
              <a:rPr lang="ru-RU" sz="5000" dirty="0" smtClean="0">
                <a:solidFill>
                  <a:srgbClr val="FF0000"/>
                </a:solidFill>
                <a:latin typeface="+mj-lt"/>
              </a:rPr>
              <a:t>4</a:t>
            </a:r>
            <a:endParaRPr lang="ru-RU" sz="5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6039" y="995343"/>
            <a:ext cx="99397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solidFill>
                  <a:srgbClr val="FF0000"/>
                </a:solidFill>
              </a:rPr>
              <a:t>Мероприятия проекта «Моя </a:t>
            </a:r>
            <a:r>
              <a:rPr lang="ru-RU" sz="2800" b="1" dirty="0">
                <a:solidFill>
                  <a:srgbClr val="FF0000"/>
                </a:solidFill>
              </a:rPr>
              <a:t>будущая профессия»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19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2703494" y="566715"/>
            <a:ext cx="74295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/>
          </a:p>
        </p:txBody>
      </p:sp>
      <p:pic>
        <p:nvPicPr>
          <p:cNvPr id="2050" name="Picture 2" descr="C:\Users\TTN\Downloads\фотографич обучающихся проекта Моя будуцщая профессия.jpg"/>
          <p:cNvPicPr>
            <a:picLocks noChangeAspect="1" noChangeArrowheads="1"/>
          </p:cNvPicPr>
          <p:nvPr/>
        </p:nvPicPr>
        <p:blipFill>
          <a:blip r:embed="rId3" cstate="print"/>
          <a:srcRect t="17349"/>
          <a:stretch>
            <a:fillRect/>
          </a:stretch>
        </p:blipFill>
        <p:spPr bwMode="auto">
          <a:xfrm>
            <a:off x="8347096" y="1709723"/>
            <a:ext cx="1785950" cy="2124116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560354" y="1566847"/>
            <a:ext cx="97870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FF0000"/>
                </a:solidFill>
              </a:rPr>
              <a:t>Заключение договоров на организацию профессионального обучения </a:t>
            </a:r>
          </a:p>
          <a:p>
            <a:r>
              <a:rPr lang="ru-RU" sz="1600" b="1" dirty="0" smtClean="0">
                <a:solidFill>
                  <a:srgbClr val="FF0000"/>
                </a:solidFill>
              </a:rPr>
              <a:t>школьников 8-9 </a:t>
            </a:r>
            <a:r>
              <a:rPr lang="ru-RU" sz="1600" b="1" dirty="0" err="1" smtClean="0">
                <a:solidFill>
                  <a:srgbClr val="FF0000"/>
                </a:solidFill>
              </a:rPr>
              <a:t>кл</a:t>
            </a:r>
            <a:r>
              <a:rPr lang="ru-RU" sz="1600" b="1" dirty="0" smtClean="0">
                <a:solidFill>
                  <a:srgbClr val="FF0000"/>
                </a:solidFill>
              </a:rPr>
              <a:t>. (10-11 </a:t>
            </a:r>
            <a:r>
              <a:rPr lang="ru-RU" sz="1600" b="1" dirty="0" err="1" smtClean="0">
                <a:solidFill>
                  <a:srgbClr val="FF0000"/>
                </a:solidFill>
              </a:rPr>
              <a:t>кл</a:t>
            </a:r>
            <a:r>
              <a:rPr lang="ru-RU" sz="1600" b="1" dirty="0" smtClean="0">
                <a:solidFill>
                  <a:srgbClr val="FF0000"/>
                </a:solidFill>
              </a:rPr>
              <a:t>.)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31792" y="2138351"/>
            <a:ext cx="74295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1400" b="1" dirty="0" smtClean="0">
                <a:solidFill>
                  <a:srgbClr val="FF0000"/>
                </a:solidFill>
              </a:rPr>
              <a:t>информационно – технический профиль 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/>
              <a:t>заключены договоры на обучение по образовательной программе профессионального 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/>
              <a:t>обучения «16199» «Оператор электронно-вычислительных и вычислительных машин»</a:t>
            </a:r>
          </a:p>
          <a:p>
            <a:pPr algn="just"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FF0000"/>
                </a:solidFill>
              </a:rPr>
              <a:t> 18 обучающихся </a:t>
            </a:r>
            <a:r>
              <a:rPr lang="ru-RU" sz="1400" b="1" dirty="0" err="1" smtClean="0">
                <a:solidFill>
                  <a:srgbClr val="FF0000"/>
                </a:solidFill>
              </a:rPr>
              <a:t>Парфинского</a:t>
            </a:r>
            <a:r>
              <a:rPr lang="ru-RU" sz="1400" b="1" dirty="0" smtClean="0">
                <a:solidFill>
                  <a:srgbClr val="FF0000"/>
                </a:solidFill>
              </a:rPr>
              <a:t>, Холмского, </a:t>
            </a:r>
            <a:r>
              <a:rPr lang="ru-RU" sz="1400" b="1" dirty="0" err="1" smtClean="0">
                <a:solidFill>
                  <a:srgbClr val="FF0000"/>
                </a:solidFill>
              </a:rPr>
              <a:t>Поддорского</a:t>
            </a:r>
            <a:r>
              <a:rPr lang="ru-RU" sz="1400" b="1" dirty="0" smtClean="0">
                <a:solidFill>
                  <a:srgbClr val="FF0000"/>
                </a:solidFill>
              </a:rPr>
              <a:t> района</a:t>
            </a:r>
          </a:p>
          <a:p>
            <a:r>
              <a:rPr lang="ru-RU" sz="1400" b="1" dirty="0" smtClean="0">
                <a:solidFill>
                  <a:srgbClr val="FF0000"/>
                </a:solidFill>
              </a:rPr>
              <a:t>проходят </a:t>
            </a:r>
            <a:r>
              <a:rPr lang="ru-RU" sz="1400" b="1" dirty="0" smtClean="0">
                <a:solidFill>
                  <a:srgbClr val="FF0000"/>
                </a:solidFill>
              </a:rPr>
              <a:t>обучение по программе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60354" y="3567111"/>
            <a:ext cx="735811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 1 декабря 2020 года 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 базе 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Старорусского политехнического колледжа(филиал) </a:t>
            </a:r>
            <a:r>
              <a:rPr lang="ru-RU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НовГУ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запускаются программы:</a:t>
            </a:r>
          </a:p>
          <a:p>
            <a:pPr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юридический профиль</a:t>
            </a:r>
          </a:p>
          <a:p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профессионального обучения Делопроизводитель, </a:t>
            </a:r>
          </a:p>
          <a:p>
            <a:pPr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FF0000"/>
                </a:solidFill>
              </a:rPr>
              <a:t>педагогический профиль</a:t>
            </a:r>
            <a:endParaRPr lang="ru-RU" sz="14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работник по присмотру и уходу за детьми</a:t>
            </a:r>
          </a:p>
          <a:p>
            <a:pPr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FF0000"/>
                </a:solidFill>
              </a:rPr>
              <a:t>Информационно-технический </a:t>
            </a:r>
            <a:r>
              <a:rPr lang="ru-RU" sz="1400" b="1" dirty="0" smtClean="0">
                <a:solidFill>
                  <a:srgbClr val="FF0000"/>
                </a:solidFill>
              </a:rPr>
              <a:t>профиль</a:t>
            </a:r>
            <a:endParaRPr lang="ru-RU" sz="1400" b="1" dirty="0" smtClean="0">
              <a:solidFill>
                <a:srgbClr val="FF0000"/>
              </a:solidFill>
            </a:endParaRPr>
          </a:p>
          <a:p>
            <a:r>
              <a:rPr lang="ru-RU" sz="1400" dirty="0" smtClean="0"/>
              <a:t>оператор электронно-вычислительных и вычислительных машин»</a:t>
            </a:r>
            <a:endParaRPr lang="ru-RU" sz="14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60354" y="5495937"/>
            <a:ext cx="72866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FF0000"/>
                </a:solidFill>
              </a:rPr>
              <a:t>Разработка и апробация учебных программ для обучающихся с ограниченными возможностями здоровья  по профессиональной подготовке «Швея» и «Столяр»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60354" y="6281755"/>
            <a:ext cx="97155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 февраля 2021 года на базе </a:t>
            </a:r>
            <a:r>
              <a:rPr lang="ru-RU" sz="1400" dirty="0" smtClean="0"/>
              <a:t>Областного автономного профессионального образовательного учреждения "Старорусский агротехнический </a:t>
            </a:r>
            <a:r>
              <a:rPr lang="ru-RU" sz="1400" dirty="0" smtClean="0"/>
              <a:t>колледж» будет </a:t>
            </a:r>
            <a:r>
              <a:rPr lang="ru-RU" sz="1400" dirty="0" smtClean="0"/>
              <a:t>реализовываться программа «Швея»,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на базе ОГБПОУ «Новгородский строительный колледж» - «Столяр»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7989906" y="3852863"/>
            <a:ext cx="250033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/>
              <a:t>Обучение по программе «Оператор электронно-вычислительных и вычислительных машин»</a:t>
            </a:r>
          </a:p>
        </p:txBody>
      </p:sp>
      <p:pic>
        <p:nvPicPr>
          <p:cNvPr id="17" name="Picture 2" descr="C:\Users\TTN\Desktop\9edGDj3roZ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658" y="4495805"/>
            <a:ext cx="1857388" cy="1309697"/>
          </a:xfrm>
          <a:prstGeom prst="rect">
            <a:avLst/>
          </a:prstGeom>
          <a:noFill/>
        </p:spPr>
      </p:pic>
      <p:sp>
        <p:nvSpPr>
          <p:cNvPr id="22" name="Прямоугольник 21"/>
          <p:cNvSpPr/>
          <p:nvPr/>
        </p:nvSpPr>
        <p:spPr>
          <a:xfrm>
            <a:off x="8061344" y="5781689"/>
            <a:ext cx="22860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/>
              <a:t>Свидетельство о профессии рабочего, должности служащего</a:t>
            </a:r>
          </a:p>
        </p:txBody>
      </p:sp>
    </p:spTree>
    <p:extLst>
      <p:ext uri="{BB962C8B-B14F-4D97-AF65-F5344CB8AC3E}">
        <p14:creationId xmlns:p14="http://schemas.microsoft.com/office/powerpoint/2010/main" val="422926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417742" y="566715"/>
            <a:ext cx="70009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538388" y="3205361"/>
            <a:ext cx="53946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+mj-lt"/>
              </a:rPr>
              <a:t>Спасибо за внимание!</a:t>
            </a:r>
            <a:endParaRPr lang="ru-RU" sz="28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7508" y="131003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prstClr val="white">
                    <a:lumMod val="50000"/>
                  </a:prstClr>
                </a:solidFill>
              </a:rPr>
              <a:t>0</a:t>
            </a:r>
            <a:r>
              <a:rPr lang="ru-RU" sz="5000" dirty="0">
                <a:solidFill>
                  <a:srgbClr val="FF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83233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12366</TotalTime>
  <Words>391</Words>
  <Application>Microsoft Office PowerPoint</Application>
  <PresentationFormat>Произвольный</PresentationFormat>
  <Paragraphs>66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Танечка</dc:creator>
  <cp:lastModifiedBy>XTreme.ws</cp:lastModifiedBy>
  <cp:revision>1169</cp:revision>
  <cp:lastPrinted>2020-12-23T05:46:21Z</cp:lastPrinted>
  <dcterms:created xsi:type="dcterms:W3CDTF">2017-03-10T15:25:40Z</dcterms:created>
  <dcterms:modified xsi:type="dcterms:W3CDTF">2020-12-23T05:46:23Z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reated">
    <vt:filetime>2017-03-03T00:00:00Z</vt:filetime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astSaved">
    <vt:filetime>2017-03-10T00:00:00Z</vt:filetime>
  </property>
  <property fmtid="{D5CDD505-2E9C-101B-9397-08002B2CF9AE}" pid="7" name="LinksUpToDate">
    <vt:bool>false</vt:bool>
  </property>
  <property fmtid="{D5CDD505-2E9C-101B-9397-08002B2CF9AE}" pid="8" name="MMClips">
    <vt:i4>0</vt:i4>
  </property>
  <property fmtid="{D5CDD505-2E9C-101B-9397-08002B2CF9AE}" pid="9" name="Notes">
    <vt:i4>17</vt:i4>
  </property>
  <property fmtid="{D5CDD505-2E9C-101B-9397-08002B2CF9AE}" pid="10" name="PresentationFormat">
    <vt:lpwstr>Произвольный</vt:lpwstr>
  </property>
  <property fmtid="{D5CDD505-2E9C-101B-9397-08002B2CF9AE}" pid="11" name="ScaleCrop">
    <vt:bool>false</vt:bool>
  </property>
  <property fmtid="{D5CDD505-2E9C-101B-9397-08002B2CF9AE}" pid="12" name="ShareDoc">
    <vt:bool>false</vt:bool>
  </property>
  <property fmtid="{D5CDD505-2E9C-101B-9397-08002B2CF9AE}" pid="13" name="Slides">
    <vt:i4>22</vt:i4>
  </property>
</Properties>
</file>