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411" r:id="rId2"/>
    <p:sldId id="447" r:id="rId3"/>
    <p:sldId id="433" r:id="rId4"/>
    <p:sldId id="466" r:id="rId5"/>
    <p:sldId id="465" r:id="rId6"/>
    <p:sldId id="467" r:id="rId7"/>
    <p:sldId id="468" r:id="rId8"/>
    <p:sldId id="469" r:id="rId9"/>
    <p:sldId id="470" r:id="rId10"/>
    <p:sldId id="471" r:id="rId11"/>
    <p:sldId id="472" r:id="rId12"/>
    <p:sldId id="473" r:id="rId13"/>
    <p:sldId id="474" r:id="rId14"/>
    <p:sldId id="457" r:id="rId15"/>
  </p:sldIdLst>
  <p:sldSz cx="10693400" cy="7562850"/>
  <p:notesSz cx="143525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478" autoAdjust="0"/>
  </p:normalViewPr>
  <p:slideViewPr>
    <p:cSldViewPr>
      <p:cViewPr>
        <p:scale>
          <a:sx n="81" d="100"/>
          <a:sy n="81" d="100"/>
        </p:scale>
        <p:origin x="-1104" y="-58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1014696" y="6665825"/>
            <a:ext cx="8117090" cy="6314743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hdr"/>
          </p:nvPr>
        </p:nvSpPr>
        <p:spPr>
          <a:xfrm>
            <a:off x="1" y="0"/>
            <a:ext cx="4403299" cy="701218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&lt;заголовок&gt;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dt"/>
          </p:nvPr>
        </p:nvSpPr>
        <p:spPr>
          <a:xfrm>
            <a:off x="5743184" y="0"/>
            <a:ext cx="4403299" cy="701218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</a:p>
        </p:txBody>
      </p:sp>
      <p:sp>
        <p:nvSpPr>
          <p:cNvPr id="39" name="PlaceHolder 4"/>
          <p:cNvSpPr>
            <a:spLocks noGrp="1"/>
          </p:cNvSpPr>
          <p:nvPr>
            <p:ph type="ftr"/>
          </p:nvPr>
        </p:nvSpPr>
        <p:spPr>
          <a:xfrm>
            <a:off x="1" y="13332121"/>
            <a:ext cx="4403299" cy="701218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5"/>
          <p:cNvSpPr>
            <a:spLocks noGrp="1"/>
          </p:cNvSpPr>
          <p:nvPr>
            <p:ph type="sldNum"/>
          </p:nvPr>
        </p:nvSpPr>
        <p:spPr>
          <a:xfrm>
            <a:off x="5743184" y="13332121"/>
            <a:ext cx="4403299" cy="701218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83C9B64-C3C0-45ED-B442-8DC92A03FA09}" type="slidenum">
              <a:rPr lang="ru-RU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ru-RU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6330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2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4869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11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12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13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14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8325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3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4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5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6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7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8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9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45013" y="744538"/>
            <a:ext cx="52625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Логотип</a:t>
            </a:r>
            <a:r>
              <a:rPr lang="ru-RU" baseline="0" dirty="0" smtClean="0"/>
              <a:t> проекта  и одна фото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9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10</a:t>
            </a:fld>
            <a:endParaRPr lang="ru-RU" sz="19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987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34600" y="406044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46588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3460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259776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259776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34600" y="301680"/>
            <a:ext cx="962352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3460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46588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34600" y="406044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7100" y="1652250"/>
            <a:ext cx="101852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«Большие перемены сегодня –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новые возможности завтра»</a:t>
            </a:r>
          </a:p>
          <a:p>
            <a:pPr algn="ctr"/>
            <a:endParaRPr lang="ru-RU" sz="3600" b="1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ru-RU" sz="3600" b="1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ru-RU" sz="3600" b="1" dirty="0">
              <a:solidFill>
                <a:srgbClr val="FF0000"/>
              </a:solidFill>
              <a:latin typeface="+mj-lt"/>
            </a:endParaRPr>
          </a:p>
          <a:p>
            <a:pPr algn="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MVM-OBR\Desktop\46fa4cb5ba255b7c95a82e4692a114d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304" y="3133353"/>
            <a:ext cx="6168748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4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10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88594" y="1301492"/>
            <a:ext cx="10214691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2023 год – Год педагога и наставника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8593" y="2197249"/>
            <a:ext cx="10214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/>
          </a:p>
          <a:p>
            <a:endParaRPr lang="ru-RU" b="1" dirty="0"/>
          </a:p>
        </p:txBody>
      </p:sp>
      <p:pic>
        <p:nvPicPr>
          <p:cNvPr id="9218" name="Picture 2" descr="C:\Users\MVM-OBR\Desktop\GetIma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73" y="1883242"/>
            <a:ext cx="4064000" cy="574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VM-OBR\Desktop\презентация к докладу\перечень документов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60" y="2053233"/>
            <a:ext cx="4711799" cy="484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47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4882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11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88594" y="1301492"/>
            <a:ext cx="10214691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Дошкольное образование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8593" y="2197249"/>
            <a:ext cx="10214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/>
          </a:p>
          <a:p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46040" y="1891316"/>
            <a:ext cx="10070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реемственность уровней дошкольного образования и начального общего образования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endParaRPr lang="ru-RU" sz="2400" b="1" dirty="0" smtClean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50" name="Picture 2" descr="C:\Users\MVM-OBR\Desktop\novosti-obrazovaniya-v-2022-godu-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75" y="3088958"/>
            <a:ext cx="4890101" cy="357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VM-OBR\Desktop\novosti-obrazovaniya-v-2022-godu-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731" y="3091645"/>
            <a:ext cx="4781981" cy="357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72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12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46040" y="1086049"/>
            <a:ext cx="10214691" cy="95410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Единые механизмы управления качеством образования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8593" y="2197249"/>
            <a:ext cx="10214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/>
          </a:p>
          <a:p>
            <a:endParaRPr lang="ru-RU" b="1" dirty="0"/>
          </a:p>
        </p:txBody>
      </p:sp>
      <p:pic>
        <p:nvPicPr>
          <p:cNvPr id="3074" name="Picture 2" descr="C:\Users\MVM-OBR\Desktop\презентация к докладу\механизмы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13" y="2040156"/>
            <a:ext cx="6696744" cy="487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38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13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46040" y="1086049"/>
            <a:ext cx="10214691" cy="95410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Программа капитального ремонта школ </a:t>
            </a:r>
          </a:p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«Модернизация </a:t>
            </a:r>
            <a:r>
              <a:rPr lang="ru-RU" sz="2800" b="1" dirty="0" smtClean="0">
                <a:solidFill>
                  <a:schemeClr val="bg1"/>
                </a:solidFill>
              </a:rPr>
              <a:t>школьных систем образования»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8593" y="2197249"/>
            <a:ext cx="10214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/>
          </a:p>
          <a:p>
            <a:endParaRPr lang="ru-RU" b="1" dirty="0"/>
          </a:p>
        </p:txBody>
      </p:sp>
      <p:pic>
        <p:nvPicPr>
          <p:cNvPr id="4098" name="Picture 2" descr="C:\Users\MVM-OBR\Downloads\2022-08-24_17-43-3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02" y="2197249"/>
            <a:ext cx="5000089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VM-OBR\Downloads\2022-08-24_17-44-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050" y="2164699"/>
            <a:ext cx="5144234" cy="485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95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14</a:t>
            </a:r>
            <a:endParaRPr lang="ru-RU" sz="5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60618" y="2924169"/>
            <a:ext cx="5881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2852731"/>
            <a:ext cx="37039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ea typeface="Calibri"/>
            </a:endParaRPr>
          </a:p>
          <a:p>
            <a:pPr algn="ctr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53007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VM-OBR\Desktop\logo-1-1024x8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892" y="5469772"/>
            <a:ext cx="3652375" cy="198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346040" y="1231567"/>
            <a:ext cx="9807241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ru-RU" sz="2800" b="1" kern="0" dirty="0" smtClean="0">
                <a:solidFill>
                  <a:schemeClr val="bg1"/>
                </a:solidFill>
                <a:latin typeface="+mj-lt"/>
              </a:rPr>
              <a:t>Задачи национального проекта «Образование»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6040" y="1891316"/>
            <a:ext cx="1007067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хождение Российской Федерации в число 10 ведущих стран мира по качеству общего образования;</a:t>
            </a:r>
          </a:p>
          <a:p>
            <a:pPr marL="342900" indent="-342900">
              <a:buFontTx/>
              <a:buChar char="-"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беспечение и сохранение 100% доступности качественного дошкольного образования;</a:t>
            </a:r>
          </a:p>
          <a:p>
            <a:pPr marL="342900" indent="-342900">
              <a:buFontTx/>
              <a:buChar char="-"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величение доли выпускников образовательных организаций, реализующих программы среднего профессионального образования;</a:t>
            </a:r>
          </a:p>
          <a:p>
            <a:pPr marL="342900" indent="-342900">
              <a:buFontTx/>
              <a:buChar char="-"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ормирование эффективной системы выявления, поддержки и развития способностей и талантов у детей и молодежи;</a:t>
            </a:r>
          </a:p>
          <a:p>
            <a:pPr marL="342900" indent="-342900">
              <a:buFontTx/>
              <a:buChar char="-"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азвитие системы кадрового обеспечения сферы образования</a:t>
            </a:r>
          </a:p>
          <a:p>
            <a:pPr marL="342900" indent="-342900">
              <a:buFontTx/>
              <a:buChar char="-"/>
            </a:pPr>
            <a:endParaRPr lang="ru-RU" sz="2400" b="1" dirty="0" smtClean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445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03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88594" y="1301492"/>
            <a:ext cx="9835645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Проект «Школа </a:t>
            </a:r>
            <a:r>
              <a:rPr lang="ru-RU" sz="2800" b="1" dirty="0" err="1" smtClean="0">
                <a:solidFill>
                  <a:schemeClr val="bg1"/>
                </a:solidFill>
              </a:rPr>
              <a:t>Минпросвещения</a:t>
            </a:r>
            <a:r>
              <a:rPr lang="ru-RU" sz="2800" b="1" dirty="0" smtClean="0">
                <a:solidFill>
                  <a:schemeClr val="bg1"/>
                </a:solidFill>
              </a:rPr>
              <a:t> России»</a:t>
            </a:r>
          </a:p>
        </p:txBody>
      </p:sp>
      <p:pic>
        <p:nvPicPr>
          <p:cNvPr id="3074" name="Picture 2" descr="C:\Users\MVM-OBR\Desktop\презентация к докладу\школа минпросв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93" y="1909217"/>
            <a:ext cx="9835646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4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04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88594" y="1301492"/>
            <a:ext cx="9835645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Проект «Школа </a:t>
            </a:r>
            <a:r>
              <a:rPr lang="ru-RU" sz="2800" b="1" dirty="0" err="1" smtClean="0">
                <a:solidFill>
                  <a:schemeClr val="bg1"/>
                </a:solidFill>
              </a:rPr>
              <a:t>Минпросвещения</a:t>
            </a:r>
            <a:r>
              <a:rPr lang="ru-RU" sz="2800" b="1" dirty="0" smtClean="0">
                <a:solidFill>
                  <a:schemeClr val="bg1"/>
                </a:solidFill>
              </a:rPr>
              <a:t> России»</a:t>
            </a:r>
          </a:p>
        </p:txBody>
      </p:sp>
      <p:pic>
        <p:nvPicPr>
          <p:cNvPr id="5122" name="Picture 2" descr="C:\Users\MVM-OBR\Desktop\презентация к докладу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22" y="1909217"/>
            <a:ext cx="9792439" cy="548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93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05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88594" y="1301492"/>
            <a:ext cx="10214691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ФГИС «Моя школа»</a:t>
            </a:r>
          </a:p>
        </p:txBody>
      </p:sp>
      <p:pic>
        <p:nvPicPr>
          <p:cNvPr id="4098" name="Picture 2" descr="C:\Users\MVM-OBR\Desktop\презентация к докладу\фгис Моя школ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332" y="2197249"/>
            <a:ext cx="684076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54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06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88594" y="1301492"/>
            <a:ext cx="10214691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Воспитательная работа с обучающимися и молодежью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602" y="1981225"/>
            <a:ext cx="1007067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Новые нормативные документы:</a:t>
            </a:r>
          </a:p>
          <a:p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пункт 2 Перечня поручений Президента РФ по итогам заседания наблюдательного совета АНО «Россия – страна возможностей» от 20.04.2022 г. о введении должности советника директора по воспитанию;</a:t>
            </a:r>
          </a:p>
          <a:p>
            <a:pPr marL="342900" indent="-342900">
              <a:buFontTx/>
              <a:buChar char="-"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закон РФ № 261-ФЗ от 14.07.2022 «О российском движении детей и молодежи»;</a:t>
            </a:r>
          </a:p>
          <a:p>
            <a:pPr marL="342900" indent="-342900">
              <a:buFontTx/>
              <a:buChar char="-"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Стандарт Церемонии поднятия (спуска) Государственного флага Российской Федерации, утвержденный Министром просвещения РФ 06.06.2022 г.;</a:t>
            </a:r>
          </a:p>
          <a:p>
            <a:pPr marL="342900" indent="-342900">
              <a:buFontTx/>
              <a:buChar char="-"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endParaRPr lang="ru-RU" sz="2400" b="1" dirty="0" smtClean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122" name="Picture 2" descr="C:\Users\MVM-OBR\Desktop\1614846251_65-p-fon-flag-rossii-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20" y="5634143"/>
            <a:ext cx="3672408" cy="1563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VM-OBR\Desktop\1623395098general_pages_11_June_2021_i47022_studenty_sgau_prinyali_uchast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732" y="5688769"/>
            <a:ext cx="4043591" cy="1510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92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07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88594" y="1301492"/>
            <a:ext cx="10214691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Воспитательная работа с обучающимися и молодежью</a:t>
            </a:r>
          </a:p>
        </p:txBody>
      </p:sp>
      <p:pic>
        <p:nvPicPr>
          <p:cNvPr id="6146" name="Picture 2" descr="C:\Users\MVM-OBR\Desktop\презентация к докладу\разг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40" y="2125241"/>
            <a:ext cx="8889092" cy="464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47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08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88594" y="1301492"/>
            <a:ext cx="10214691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Воспитательная работа с обучающимися и молодежью</a:t>
            </a:r>
          </a:p>
        </p:txBody>
      </p:sp>
      <p:pic>
        <p:nvPicPr>
          <p:cNvPr id="7171" name="Picture 3" descr="C:\Users\MVM-OBR\Desktop\2022-08-24_15-36-5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80" y="2053233"/>
            <a:ext cx="9505056" cy="486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37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09</a:t>
            </a:r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88594" y="1086049"/>
            <a:ext cx="10214691" cy="95410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</a:rPr>
              <a:t>Обновленный ФГОС начального общего и основного общего образования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8593" y="2197249"/>
            <a:ext cx="102146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приказ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Министерства просвещения РФ от 31 мая 2021 г. № 286 “Об утверждении федерального государственного образовательного стандарта начального общего образования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just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приказ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Министерства просвещения РФ от 31 мая 2021 г. № 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287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“Об утверждении федерального государственного образовательного стандарта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основного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общего образования”</a:t>
            </a:r>
          </a:p>
          <a:p>
            <a:endParaRPr lang="ru-RU" b="1" dirty="0" smtClean="0"/>
          </a:p>
          <a:p>
            <a:endParaRPr lang="ru-RU" b="1" dirty="0"/>
          </a:p>
        </p:txBody>
      </p:sp>
      <p:pic>
        <p:nvPicPr>
          <p:cNvPr id="8196" name="Picture 4" descr="C:\Users\MVM-OBR\Desktop\презентация к докладу\2022-08-24_15-29-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260" y="3655728"/>
            <a:ext cx="7344816" cy="358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57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13681</TotalTime>
  <Words>379</Words>
  <Application>Microsoft Office PowerPoint</Application>
  <PresentationFormat>Произвольный</PresentationFormat>
  <Paragraphs>107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Танечка</dc:creator>
  <cp:lastModifiedBy>MVM-OBR</cp:lastModifiedBy>
  <cp:revision>1487</cp:revision>
  <cp:lastPrinted>2022-08-24T12:21:23Z</cp:lastPrinted>
  <dcterms:created xsi:type="dcterms:W3CDTF">2017-03-10T15:25:40Z</dcterms:created>
  <dcterms:modified xsi:type="dcterms:W3CDTF">2022-08-24T15:25:35Z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reated">
    <vt:filetime>2017-03-03T00:00:00Z</vt:filetime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astSaved">
    <vt:filetime>2017-03-10T00:00:00Z</vt:filetime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17</vt:i4>
  </property>
  <property fmtid="{D5CDD505-2E9C-101B-9397-08002B2CF9AE}" pid="10" name="PresentationFormat">
    <vt:lpwstr>Произвольный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22</vt:i4>
  </property>
</Properties>
</file>